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2"/>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70" r:id="rId14"/>
    <p:sldId id="272" r:id="rId15"/>
    <p:sldId id="274" r:id="rId16"/>
    <p:sldId id="275" r:id="rId17"/>
    <p:sldId id="276" r:id="rId18"/>
    <p:sldId id="277" r:id="rId19"/>
    <p:sldId id="278" r:id="rId20"/>
    <p:sldId id="280" r:id="rId21"/>
    <p:sldId id="282" r:id="rId22"/>
    <p:sldId id="269" r:id="rId23"/>
    <p:sldId id="284" r:id="rId24"/>
    <p:sldId id="285" r:id="rId25"/>
    <p:sldId id="286" r:id="rId26"/>
    <p:sldId id="287" r:id="rId27"/>
    <p:sldId id="258" r:id="rId28"/>
    <p:sldId id="289" r:id="rId29"/>
    <p:sldId id="290" r:id="rId30"/>
    <p:sldId id="29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697785-4E36-420F-A120-41DD8B46EC31}" type="datetimeFigureOut">
              <a:rPr lang="en-US" smtClean="0"/>
              <a:pPr/>
              <a:t>6/15/2020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49D7CE-38C7-41AB-9620-38A5E3DEFB3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49D7CE-38C7-41AB-9620-38A5E3DEFB3E}"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198F4BA-9B8E-408D-B215-5ED1B3842D28}"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A0527-DA11-4ACA-B0CE-A01741F61961}"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98F4BA-9B8E-408D-B215-5ED1B3842D28}"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98F4BA-9B8E-408D-B215-5ED1B3842D28}" type="datetimeFigureOut">
              <a:rPr lang="en-US" smtClean="0"/>
              <a:pPr/>
              <a:t>6/15/2020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98F4BA-9B8E-408D-B215-5ED1B3842D28}"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98F4BA-9B8E-408D-B215-5ED1B3842D28}" type="datetimeFigureOut">
              <a:rPr lang="en-US" smtClean="0"/>
              <a:pPr/>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A0527-DA11-4ACA-B0CE-A01741F6196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98F4BA-9B8E-408D-B215-5ED1B3842D28}"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198F4BA-9B8E-408D-B215-5ED1B3842D28}" type="datetimeFigureOut">
              <a:rPr lang="en-US" smtClean="0"/>
              <a:pPr/>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198F4BA-9B8E-408D-B215-5ED1B3842D28}" type="datetimeFigureOut">
              <a:rPr lang="en-US" smtClean="0"/>
              <a:pPr/>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8F4BA-9B8E-408D-B215-5ED1B3842D28}" type="datetimeFigureOut">
              <a:rPr lang="en-US" smtClean="0"/>
              <a:pPr/>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8A0527-DA11-4ACA-B0CE-A01741F619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198F4BA-9B8E-408D-B215-5ED1B3842D28}" type="datetimeFigureOut">
              <a:rPr lang="en-US" smtClean="0"/>
              <a:pPr/>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8A0527-DA11-4ACA-B0CE-A01741F6196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198F4BA-9B8E-408D-B215-5ED1B3842D28}" type="datetimeFigureOut">
              <a:rPr lang="en-US" smtClean="0"/>
              <a:pPr/>
              <a:t>6/15/2020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E8A0527-DA11-4ACA-B0CE-A01741F619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198F4BA-9B8E-408D-B215-5ED1B3842D28}" type="datetimeFigureOut">
              <a:rPr lang="en-US" smtClean="0"/>
              <a:pPr/>
              <a:t>6/15/2020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E8A0527-DA11-4ACA-B0CE-A01741F619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eacherofsci.com/wp-content/uploads/2019/04/3-learning-theories-summary-TeacherOfSci.p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eacherofsci.com/wp-content/uploads/2018/11/Blooms-Taxonomy.png"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teacherofsci.com/wp-content/uploads/2019/10/Maslows-Hierarchy-of-needs.jpg"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teacherofsci.com/wp-content/uploads/2019/04/Kolbs-Experiential-cycle.jpg" TargetMode="Externa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s://teacherofsci.com/wp-content/uploads/2019/04/Canters-methods-of-assertive-discipline-teacherofsci.jp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2700" dirty="0" smtClean="0"/>
              <a:t>Dr. </a:t>
            </a:r>
            <a:r>
              <a:rPr lang="en-US" sz="2700" dirty="0" err="1" smtClean="0"/>
              <a:t>K.Govindarajan</a:t>
            </a:r>
            <a:r>
              <a:rPr lang="en-US" sz="2700" dirty="0" smtClean="0"/>
              <a:t> </a:t>
            </a:r>
            <a:r>
              <a:rPr lang="en-US" sz="2700" dirty="0" err="1" smtClean="0"/>
              <a:t>Ph.D</a:t>
            </a:r>
            <a:r>
              <a:rPr lang="en-US" sz="2700" dirty="0" smtClean="0"/>
              <a:t/>
            </a:r>
            <a:br>
              <a:rPr lang="en-US" sz="2700" dirty="0" smtClean="0"/>
            </a:br>
            <a:r>
              <a:rPr lang="en-US" sz="2700" dirty="0" smtClean="0"/>
              <a:t>Assistant Professor</a:t>
            </a:r>
            <a:br>
              <a:rPr lang="en-US" sz="2700" dirty="0" smtClean="0"/>
            </a:br>
            <a:r>
              <a:rPr lang="en-US" sz="2700" dirty="0" smtClean="0"/>
              <a:t>Department of Education</a:t>
            </a:r>
            <a:br>
              <a:rPr lang="en-US" sz="2700" dirty="0" smtClean="0"/>
            </a:br>
            <a:r>
              <a:rPr lang="en-US" sz="2700" dirty="0" err="1" smtClean="0"/>
              <a:t>Alagappa</a:t>
            </a:r>
            <a:r>
              <a:rPr lang="en-US" sz="2700" dirty="0" smtClean="0"/>
              <a:t> University</a:t>
            </a:r>
            <a:br>
              <a:rPr lang="en-US" sz="2700" dirty="0" smtClean="0"/>
            </a:br>
            <a:r>
              <a:rPr lang="en-US" sz="2700" dirty="0" err="1" smtClean="0"/>
              <a:t>Karaikudi</a:t>
            </a: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en-US" sz="4800" dirty="0" smtClean="0"/>
              <a:t>Advanced Techniques of Instruction </a:t>
            </a:r>
            <a:br>
              <a:rPr lang="en-US" sz="4800" dirty="0" smtClean="0"/>
            </a:br>
            <a:r>
              <a:rPr lang="en-US" sz="4800" dirty="0" smtClean="0"/>
              <a:t>M.Ed., Second Year</a:t>
            </a:r>
            <a:br>
              <a:rPr lang="en-US" sz="4800" dirty="0" smtClean="0"/>
            </a:br>
            <a:r>
              <a:rPr lang="en-US" sz="4800" dirty="0" smtClean="0"/>
              <a:t>Unit VIII</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MzAyMTo2ODY=-1" descr="learning theories summary, behaviourism, cognitivism, constructivism, teacherofsci">
            <a:hlinkClick r:id="rId2" tgtFrame="&quot;_blank&quot;"/>
          </p:cNvPr>
          <p:cNvPicPr>
            <a:picLocks noGrp="1"/>
          </p:cNvPicPr>
          <p:nvPr>
            <p:ph idx="1"/>
          </p:nvPr>
        </p:nvPicPr>
        <p:blipFill>
          <a:blip r:embed="rId3"/>
          <a:stretch>
            <a:fillRect/>
          </a:stretch>
        </p:blipFill>
        <p:spPr bwMode="auto">
          <a:xfrm>
            <a:off x="0" y="1371600"/>
            <a:ext cx="9144000" cy="54864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Piaget’s Theory of Cognitive Development.</a:t>
            </a:r>
            <a:r>
              <a:rPr lang="en-US" sz="2800" dirty="0"/>
              <a:t/>
            </a:r>
            <a:br>
              <a:rPr lang="en-US" sz="2800" dirty="0"/>
            </a:br>
            <a:endParaRPr lang="en-US" sz="2800" dirty="0"/>
          </a:p>
        </p:txBody>
      </p:sp>
      <p:sp>
        <p:nvSpPr>
          <p:cNvPr id="3" name="Content Placeholder 2"/>
          <p:cNvSpPr>
            <a:spLocks noGrp="1"/>
          </p:cNvSpPr>
          <p:nvPr>
            <p:ph idx="1"/>
          </p:nvPr>
        </p:nvSpPr>
        <p:spPr/>
        <p:txBody>
          <a:bodyPr/>
          <a:lstStyle/>
          <a:p>
            <a:r>
              <a:rPr lang="en-US" dirty="0" smtClean="0"/>
              <a:t>This theory </a:t>
            </a:r>
            <a:r>
              <a:rPr lang="en-US" dirty="0"/>
              <a:t>focuses exclusively on </a:t>
            </a:r>
            <a:r>
              <a:rPr lang="en-US" dirty="0" smtClean="0"/>
              <a:t>children</a:t>
            </a:r>
          </a:p>
          <a:p>
            <a:r>
              <a:rPr lang="en-US" dirty="0" smtClean="0"/>
              <a:t>It </a:t>
            </a:r>
            <a:r>
              <a:rPr lang="en-US" dirty="0"/>
              <a:t>talks about </a:t>
            </a:r>
            <a:r>
              <a:rPr lang="en-US" b="1" dirty="0"/>
              <a:t>development</a:t>
            </a:r>
            <a:r>
              <a:rPr lang="en-US" dirty="0"/>
              <a:t> </a:t>
            </a:r>
            <a:endParaRPr lang="en-US" dirty="0" smtClean="0"/>
          </a:p>
          <a:p>
            <a:r>
              <a:rPr lang="en-US" dirty="0" smtClean="0"/>
              <a:t>It is </a:t>
            </a:r>
            <a:r>
              <a:rPr lang="en-US" dirty="0"/>
              <a:t>a stage theory, not a linear progression theory.</a:t>
            </a:r>
          </a:p>
        </p:txBody>
      </p:sp>
      <p:pic>
        <p:nvPicPr>
          <p:cNvPr id="4" name="Picture 3" descr="learning theories summary, piaget, theory of cognitive development"/>
          <p:cNvPicPr/>
          <p:nvPr/>
        </p:nvPicPr>
        <p:blipFill>
          <a:blip r:embed="rId2"/>
          <a:srcRect/>
          <a:stretch>
            <a:fillRect/>
          </a:stretch>
        </p:blipFill>
        <p:spPr bwMode="auto">
          <a:xfrm>
            <a:off x="2590800" y="3810000"/>
            <a:ext cx="2171700" cy="265747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fontAlgn="base"/>
            <a:r>
              <a:rPr lang="en-US" dirty="0"/>
              <a:t>The basic ideas are:</a:t>
            </a:r>
          </a:p>
          <a:p>
            <a:pPr lvl="0" fontAlgn="base"/>
            <a:r>
              <a:rPr lang="en-US" b="1" dirty="0"/>
              <a:t>Schemas</a:t>
            </a:r>
            <a:r>
              <a:rPr lang="en-US" dirty="0"/>
              <a:t>: The building blocks of knowledge</a:t>
            </a:r>
            <a:r>
              <a:rPr lang="en-US" dirty="0" smtClean="0"/>
              <a:t>.</a:t>
            </a:r>
          </a:p>
          <a:p>
            <a:pPr lvl="0" fontAlgn="base">
              <a:buNone/>
            </a:pPr>
            <a:r>
              <a:rPr lang="en-US" dirty="0" smtClean="0"/>
              <a:t>	[clusters </a:t>
            </a:r>
            <a:r>
              <a:rPr lang="en-US" dirty="0"/>
              <a:t>of connected </a:t>
            </a:r>
            <a:r>
              <a:rPr lang="en-US" dirty="0" smtClean="0"/>
              <a:t>ideas]</a:t>
            </a:r>
            <a:endParaRPr lang="en-US" dirty="0"/>
          </a:p>
          <a:p>
            <a:pPr lvl="0" fontAlgn="base"/>
            <a:r>
              <a:rPr lang="en-US" b="1" dirty="0"/>
              <a:t>Adaptation processes</a:t>
            </a:r>
            <a:r>
              <a:rPr lang="en-US" dirty="0"/>
              <a:t>: These allow the transition from one stage to another. </a:t>
            </a:r>
            <a:endParaRPr lang="en-US" dirty="0" smtClean="0"/>
          </a:p>
          <a:p>
            <a:pPr lvl="0" fontAlgn="base">
              <a:buNone/>
            </a:pPr>
            <a:r>
              <a:rPr lang="en-US" dirty="0"/>
              <a:t>	</a:t>
            </a:r>
            <a:r>
              <a:rPr lang="en-US" dirty="0" smtClean="0"/>
              <a:t>He </a:t>
            </a:r>
            <a:r>
              <a:rPr lang="en-US" dirty="0"/>
              <a:t>called these: Equilibrium, Assimilation and Accommodation</a:t>
            </a:r>
            <a:r>
              <a:rPr lang="en-US" dirty="0" smtClean="0"/>
              <a:t>.</a:t>
            </a:r>
          </a:p>
          <a:p>
            <a:pPr lvl="0" fontAlgn="base">
              <a:buNone/>
            </a:pPr>
            <a:r>
              <a:rPr lang="en-US" dirty="0" smtClean="0"/>
              <a:t>`    [When </a:t>
            </a:r>
            <a:r>
              <a:rPr lang="en-US" dirty="0"/>
              <a:t>the child uses the schema to deal with a new thing or situation, that Schema is </a:t>
            </a:r>
            <a:r>
              <a:rPr lang="en-US" dirty="0" smtClean="0"/>
              <a:t>A</a:t>
            </a:r>
            <a:r>
              <a:rPr lang="en-US" b="1" dirty="0" smtClean="0"/>
              <a:t>ssimilation</a:t>
            </a:r>
            <a:r>
              <a:rPr lang="en-US" dirty="0"/>
              <a:t> and </a:t>
            </a:r>
            <a:r>
              <a:rPr lang="en-US" b="1" dirty="0"/>
              <a:t>Accommodation</a:t>
            </a:r>
            <a:r>
              <a:rPr lang="en-US" dirty="0"/>
              <a:t> happens when the existing Schema isn’t up to the job of explaining what’s going on and needs to be </a:t>
            </a:r>
            <a:r>
              <a:rPr lang="en-US" dirty="0" smtClean="0"/>
              <a:t>changed]</a:t>
            </a:r>
            <a:endParaRPr lang="en-US" dirty="0"/>
          </a:p>
          <a:p>
            <a:pPr lvl="0" fontAlgn="base"/>
            <a:r>
              <a:rPr lang="en-US" b="1" dirty="0"/>
              <a:t>Stages of Cognitive development</a:t>
            </a:r>
            <a:r>
              <a:rPr lang="en-US" dirty="0"/>
              <a:t>: </a:t>
            </a:r>
            <a:r>
              <a:rPr lang="en-US" dirty="0" err="1"/>
              <a:t>Sensorimotor</a:t>
            </a:r>
            <a:r>
              <a:rPr lang="en-US" dirty="0"/>
              <a:t>; Preoperational; Concrete Operational; Formal Operational.</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Vygotsky’s</a:t>
            </a:r>
            <a:r>
              <a:rPr lang="en-US" b="1" dirty="0"/>
              <a:t> Theory of Learning.</a:t>
            </a:r>
            <a:r>
              <a:rPr lang="en-US" dirty="0"/>
              <a:t/>
            </a:r>
            <a:br>
              <a:rPr lang="en-US" dirty="0"/>
            </a:br>
            <a:endParaRPr lang="en-US" dirty="0"/>
          </a:p>
        </p:txBody>
      </p:sp>
      <p:sp>
        <p:nvSpPr>
          <p:cNvPr id="3" name="Content Placeholder 2"/>
          <p:cNvSpPr>
            <a:spLocks noGrp="1"/>
          </p:cNvSpPr>
          <p:nvPr>
            <p:ph idx="1"/>
          </p:nvPr>
        </p:nvSpPr>
        <p:spPr/>
        <p:txBody>
          <a:bodyPr/>
          <a:lstStyle/>
          <a:p>
            <a:r>
              <a:rPr lang="en-US" sz="2400" dirty="0" smtClean="0"/>
              <a:t>Social </a:t>
            </a:r>
            <a:r>
              <a:rPr lang="en-US" sz="2400" dirty="0"/>
              <a:t>learning is an integral part of cognitive development and it is culture, not developmental Stage that underlies cognitive development. Because of that, he argues that learning varies across cultures rather than being a universal process driven by the kind of structures and processes put forward by Piaget.</a:t>
            </a:r>
          </a:p>
          <a:p>
            <a:endParaRPr lang="en-US" dirty="0"/>
          </a:p>
        </p:txBody>
      </p:sp>
      <p:pic>
        <p:nvPicPr>
          <p:cNvPr id="5" name="Picture 4" descr="Vygotksy, TeacherOfSci, scaffolding, zone of proximal development, more knowledgeable other"/>
          <p:cNvPicPr/>
          <p:nvPr/>
        </p:nvPicPr>
        <p:blipFill>
          <a:blip r:embed="rId2"/>
          <a:srcRect/>
          <a:stretch>
            <a:fillRect/>
          </a:stretch>
        </p:blipFill>
        <p:spPr bwMode="auto">
          <a:xfrm>
            <a:off x="3810000" y="4114800"/>
            <a:ext cx="1819275" cy="25146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Bloom’s Domains of Learning.</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Cognitive Domain: This </a:t>
            </a:r>
            <a:r>
              <a:rPr lang="en-US" dirty="0"/>
              <a:t>was the first domain to be proposed in 1956 and it focuses on the idea that objectives that are related to cognition could be divided into subdivisions and ranked in order of cognitive difficulty.</a:t>
            </a:r>
          </a:p>
          <a:p>
            <a:endParaRPr lang="en-US" dirty="0"/>
          </a:p>
        </p:txBody>
      </p:sp>
      <p:pic>
        <p:nvPicPr>
          <p:cNvPr id="4" name="Picture 3" descr="Blooms taxonomy, the cognitive domain"/>
          <p:cNvPicPr/>
          <p:nvPr/>
        </p:nvPicPr>
        <p:blipFill>
          <a:blip r:embed="rId2"/>
          <a:srcRect/>
          <a:stretch>
            <a:fillRect/>
          </a:stretch>
        </p:blipFill>
        <p:spPr bwMode="auto">
          <a:xfrm>
            <a:off x="7086600" y="1"/>
            <a:ext cx="1914525" cy="1752600"/>
          </a:xfrm>
          <a:prstGeom prst="rect">
            <a:avLst/>
          </a:prstGeom>
          <a:noFill/>
          <a:ln w="9525">
            <a:noFill/>
            <a:miter lim="800000"/>
            <a:headEnd/>
            <a:tailEnd/>
          </a:ln>
        </p:spPr>
      </p:pic>
      <p:pic>
        <p:nvPicPr>
          <p:cNvPr id="5" name="MzI4Mjo5MzU=-1" descr="bloom's taxonomy, bloom's taxonomy revised, benjamin bloom, teachers, lesson plan, how to write a lesson plan, affective domain, bloom's taxonomy PDF, learning domains, cognitive domain, learning theory">
            <a:hlinkClick r:id="rId3" tgtFrame="&quot;_blank&quot;"/>
          </p:cNvPr>
          <p:cNvPicPr>
            <a:picLocks/>
          </p:cNvPicPr>
          <p:nvPr/>
        </p:nvPicPr>
        <p:blipFill>
          <a:blip r:embed="rId4"/>
          <a:srcRect/>
          <a:stretch>
            <a:fillRect/>
          </a:stretch>
        </p:blipFill>
        <p:spPr bwMode="auto">
          <a:xfrm>
            <a:off x="2286000" y="4343400"/>
            <a:ext cx="3886200" cy="2286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The affective domain (sometimes referred to as the feeling domain) is concerned with feelings and emotions and also divides objectives into hierarchical subcategories</a:t>
            </a:r>
            <a:r>
              <a:rPr lang="en-US" dirty="0" smtClean="0"/>
              <a:t>.</a:t>
            </a:r>
          </a:p>
          <a:p>
            <a:r>
              <a:rPr lang="en-US" dirty="0"/>
              <a:t>The psychomotor domain refers to those objectives that are specific to reflex actions interpretive movements and discreet physical functions.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Gagné’s</a:t>
            </a:r>
            <a:r>
              <a:rPr lang="en-US" b="1" dirty="0"/>
              <a:t> Conditions of Learning.</a:t>
            </a:r>
            <a:r>
              <a:rPr lang="en-US" dirty="0"/>
              <a:t/>
            </a:r>
            <a:br>
              <a:rPr lang="en-US" dirty="0"/>
            </a:br>
            <a:endParaRPr lang="en-US" dirty="0"/>
          </a:p>
        </p:txBody>
      </p:sp>
      <p:sp>
        <p:nvSpPr>
          <p:cNvPr id="3" name="Content Placeholder 2"/>
          <p:cNvSpPr>
            <a:spLocks noGrp="1"/>
          </p:cNvSpPr>
          <p:nvPr>
            <p:ph idx="1"/>
          </p:nvPr>
        </p:nvSpPr>
        <p:spPr/>
        <p:txBody>
          <a:bodyPr/>
          <a:lstStyle/>
          <a:p>
            <a:pPr fontAlgn="base"/>
            <a:r>
              <a:rPr lang="en-US" b="1" dirty="0" err="1"/>
              <a:t>Gagné’s</a:t>
            </a:r>
            <a:r>
              <a:rPr lang="en-US" b="1" dirty="0"/>
              <a:t> 5 Conditions of Learning.</a:t>
            </a:r>
            <a:endParaRPr lang="en-US" dirty="0"/>
          </a:p>
          <a:p>
            <a:pPr lvl="0" fontAlgn="base"/>
            <a:r>
              <a:rPr lang="en-US" dirty="0"/>
              <a:t>Verbal information (Cognitive domain)</a:t>
            </a:r>
          </a:p>
          <a:p>
            <a:pPr lvl="0" fontAlgn="base"/>
            <a:r>
              <a:rPr lang="en-US" dirty="0"/>
              <a:t>Intellectual skills (Cognitive domain)</a:t>
            </a:r>
          </a:p>
          <a:p>
            <a:pPr lvl="0" fontAlgn="base"/>
            <a:r>
              <a:rPr lang="en-US" dirty="0"/>
              <a:t>Cognitive strategies (Cognitive domain)</a:t>
            </a:r>
          </a:p>
          <a:p>
            <a:pPr lvl="0" fontAlgn="base"/>
            <a:r>
              <a:rPr lang="en-US" dirty="0"/>
              <a:t>Motor skills (Psycho-Motor domain)</a:t>
            </a:r>
          </a:p>
          <a:p>
            <a:pPr lvl="0" fontAlgn="base"/>
            <a:r>
              <a:rPr lang="en-US" dirty="0"/>
              <a:t>Attitudes (Affective domain)</a:t>
            </a:r>
          </a:p>
          <a:p>
            <a:endParaRPr lang="en-US" dirty="0"/>
          </a:p>
        </p:txBody>
      </p:sp>
      <p:pic>
        <p:nvPicPr>
          <p:cNvPr id="5" name="Picture 4" descr="Gagne conditions of learning, levels of learning"/>
          <p:cNvPicPr/>
          <p:nvPr/>
        </p:nvPicPr>
        <p:blipFill>
          <a:blip r:embed="rId2"/>
          <a:srcRect/>
          <a:stretch>
            <a:fillRect/>
          </a:stretch>
        </p:blipFill>
        <p:spPr bwMode="auto">
          <a:xfrm>
            <a:off x="6705600" y="4267200"/>
            <a:ext cx="1924050" cy="23717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Bruner’s Spiral Curriculum</a:t>
            </a:r>
            <a:endParaRPr lang="en-US" dirty="0"/>
          </a:p>
        </p:txBody>
      </p:sp>
      <p:sp>
        <p:nvSpPr>
          <p:cNvPr id="3" name="Content Placeholder 2"/>
          <p:cNvSpPr>
            <a:spLocks noGrp="1"/>
          </p:cNvSpPr>
          <p:nvPr>
            <p:ph idx="1"/>
          </p:nvPr>
        </p:nvSpPr>
        <p:spPr/>
        <p:txBody>
          <a:bodyPr>
            <a:normAutofit fontScale="85000" lnSpcReduction="10000"/>
          </a:bodyPr>
          <a:lstStyle/>
          <a:p>
            <a:pPr lvl="0" fontAlgn="base"/>
            <a:r>
              <a:rPr lang="en-US" dirty="0"/>
              <a:t>Students revisit the same topic multiple times throughout their school career</a:t>
            </a:r>
            <a:r>
              <a:rPr lang="en-US" dirty="0" smtClean="0"/>
              <a:t>. </a:t>
            </a:r>
            <a:r>
              <a:rPr lang="en-US" dirty="0"/>
              <a:t>This reinforces the learning each time they return to the subject.</a:t>
            </a:r>
          </a:p>
          <a:p>
            <a:pPr lvl="0" fontAlgn="base"/>
            <a:r>
              <a:rPr lang="en-US" dirty="0"/>
              <a:t>The complexity of the topic </a:t>
            </a:r>
            <a:r>
              <a:rPr lang="en-US" dirty="0" smtClean="0"/>
              <a:t>increases </a:t>
            </a:r>
            <a:r>
              <a:rPr lang="en-US" dirty="0"/>
              <a:t>each time a student revisits it</a:t>
            </a:r>
            <a:r>
              <a:rPr lang="en-US" dirty="0" smtClean="0"/>
              <a:t>. </a:t>
            </a:r>
            <a:r>
              <a:rPr lang="en-US" dirty="0"/>
              <a:t>This allows progression through </a:t>
            </a:r>
            <a:r>
              <a:rPr lang="en-US" dirty="0" smtClean="0"/>
              <a:t>the </a:t>
            </a:r>
            <a:r>
              <a:rPr lang="en-US" dirty="0"/>
              <a:t>subject matter as the child’s cognitive ability develops with age.</a:t>
            </a:r>
          </a:p>
          <a:p>
            <a:pPr lvl="0" fontAlgn="base"/>
            <a:r>
              <a:rPr lang="en-US" dirty="0"/>
              <a:t>When a student returns to a topic, new ideas are linked with ones they have previously learned. The student’s familiarity with the keywords and ideas enables them to grasp the more difficult elements of the topic in a stronger way.</a:t>
            </a:r>
          </a:p>
          <a:p>
            <a:endParaRPr lang="en-US" dirty="0"/>
          </a:p>
        </p:txBody>
      </p:sp>
      <p:pic>
        <p:nvPicPr>
          <p:cNvPr id="4" name="Content Placeholder 3" descr="Jerome Brumer, spiral curriculum, 3 modes of representation"/>
          <p:cNvPicPr>
            <a:picLocks/>
          </p:cNvPicPr>
          <p:nvPr/>
        </p:nvPicPr>
        <p:blipFill>
          <a:blip r:embed="rId2"/>
          <a:stretch>
            <a:fillRect/>
          </a:stretch>
        </p:blipFill>
        <p:spPr bwMode="auto">
          <a:xfrm>
            <a:off x="7353300" y="0"/>
            <a:ext cx="1790700" cy="25336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Maslow’s Hierarchy of Needs.</a:t>
            </a:r>
            <a:r>
              <a:rPr lang="en-US" dirty="0"/>
              <a:t/>
            </a:r>
            <a:br>
              <a:rPr lang="en-US" dirty="0"/>
            </a:br>
            <a:endParaRPr lang="en-US" dirty="0"/>
          </a:p>
        </p:txBody>
      </p:sp>
      <p:pic>
        <p:nvPicPr>
          <p:cNvPr id="4" name="MzUwMjo2MTY=-1" descr="learning theories summary, teacherofsci, maslow's hierarchy of needs">
            <a:hlinkClick r:id="rId2" tgtFrame="&quot;_blank&quot;"/>
          </p:cNvPr>
          <p:cNvPicPr>
            <a:picLocks noGrp="1"/>
          </p:cNvPicPr>
          <p:nvPr>
            <p:ph idx="1"/>
          </p:nvPr>
        </p:nvPicPr>
        <p:blipFill>
          <a:blip r:embed="rId3"/>
          <a:srcRect/>
          <a:stretch>
            <a:fillRect/>
          </a:stretch>
        </p:blipFill>
        <p:spPr bwMode="auto">
          <a:xfrm>
            <a:off x="3886200" y="1828800"/>
            <a:ext cx="4762500" cy="4495800"/>
          </a:xfrm>
          <a:prstGeom prst="rect">
            <a:avLst/>
          </a:prstGeom>
          <a:noFill/>
          <a:ln w="9525">
            <a:noFill/>
            <a:miter lim="800000"/>
            <a:headEnd/>
            <a:tailEnd/>
          </a:ln>
        </p:spPr>
      </p:pic>
      <p:pic>
        <p:nvPicPr>
          <p:cNvPr id="5" name="MzUwNjo0OTM=-1" descr="Maslows's hierarchy of needs"/>
          <p:cNvPicPr/>
          <p:nvPr/>
        </p:nvPicPr>
        <p:blipFill>
          <a:blip r:embed="rId4"/>
          <a:srcRect/>
          <a:stretch>
            <a:fillRect/>
          </a:stretch>
        </p:blipFill>
        <p:spPr bwMode="auto">
          <a:xfrm>
            <a:off x="685800" y="2133600"/>
            <a:ext cx="2533650" cy="18002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Howard Gardner’s Multiple Intelligences</a:t>
            </a:r>
            <a:endParaRPr lang="en-US" dirty="0"/>
          </a:p>
        </p:txBody>
      </p:sp>
      <p:sp>
        <p:nvSpPr>
          <p:cNvPr id="3" name="Content Placeholder 2"/>
          <p:cNvSpPr>
            <a:spLocks noGrp="1"/>
          </p:cNvSpPr>
          <p:nvPr>
            <p:ph idx="1"/>
          </p:nvPr>
        </p:nvSpPr>
        <p:spPr/>
        <p:txBody>
          <a:bodyPr>
            <a:normAutofit fontScale="70000" lnSpcReduction="20000"/>
          </a:bodyPr>
          <a:lstStyle/>
          <a:p>
            <a:pPr lvl="0" fontAlgn="base"/>
            <a:r>
              <a:rPr lang="en-US" b="1" dirty="0"/>
              <a:t>Linguistic intelligence.</a:t>
            </a:r>
            <a:r>
              <a:rPr lang="en-US" dirty="0"/>
              <a:t> The ability to learn and use language in written and spoken forms to express oneself.</a:t>
            </a:r>
          </a:p>
          <a:p>
            <a:pPr lvl="0" fontAlgn="base"/>
            <a:r>
              <a:rPr lang="en-US" b="1" dirty="0"/>
              <a:t>Mathematical intelligence.</a:t>
            </a:r>
            <a:r>
              <a:rPr lang="en-US" dirty="0"/>
              <a:t> The ability to solve problems logically, to solve mathematical problems and to perform scientific investigations.</a:t>
            </a:r>
          </a:p>
          <a:p>
            <a:pPr lvl="0" fontAlgn="base"/>
            <a:r>
              <a:rPr lang="en-US" b="1" dirty="0"/>
              <a:t>Musical intelligence.</a:t>
            </a:r>
            <a:r>
              <a:rPr lang="en-US" dirty="0"/>
              <a:t> Having skill in appreciation, composition and performance of musical patterns, including the ability to </a:t>
            </a:r>
            <a:r>
              <a:rPr lang="en-US" dirty="0" err="1"/>
              <a:t>recognise</a:t>
            </a:r>
            <a:r>
              <a:rPr lang="en-US" dirty="0"/>
              <a:t> tone, pitch and rhythm.</a:t>
            </a:r>
          </a:p>
          <a:p>
            <a:pPr lvl="0" fontAlgn="base"/>
            <a:r>
              <a:rPr lang="en-US" b="1" dirty="0"/>
              <a:t>Bodily-kinesthetic intelligence.</a:t>
            </a:r>
            <a:r>
              <a:rPr lang="en-US" dirty="0"/>
              <a:t> Using mental abilities to coordinate body movements to solve problems.</a:t>
            </a:r>
          </a:p>
          <a:p>
            <a:pPr lvl="0" fontAlgn="base"/>
            <a:r>
              <a:rPr lang="en-US" b="1" dirty="0"/>
              <a:t>Spatial intelligence.</a:t>
            </a:r>
            <a:r>
              <a:rPr lang="en-US" dirty="0"/>
              <a:t> Being able to </a:t>
            </a:r>
            <a:r>
              <a:rPr lang="en-US" dirty="0" err="1"/>
              <a:t>recognise</a:t>
            </a:r>
            <a:r>
              <a:rPr lang="en-US" dirty="0"/>
              <a:t> and use patterns in a wide or confined space.</a:t>
            </a:r>
          </a:p>
          <a:p>
            <a:pPr lvl="0" fontAlgn="base"/>
            <a:r>
              <a:rPr lang="en-US" b="1" dirty="0"/>
              <a:t>Interpersonal intelligence.</a:t>
            </a:r>
            <a:r>
              <a:rPr lang="en-US" dirty="0"/>
              <a:t> The capacity to understand the desires, motivations and intentions of other people.</a:t>
            </a:r>
          </a:p>
          <a:p>
            <a:pPr lvl="0" fontAlgn="base"/>
            <a:r>
              <a:rPr lang="en-US" b="1" dirty="0"/>
              <a:t>Intrapersonal intelligence.</a:t>
            </a:r>
            <a:r>
              <a:rPr lang="en-US" dirty="0"/>
              <a:t> The capacity to understand your own fears, feelings and motivations.</a:t>
            </a:r>
          </a:p>
          <a:p>
            <a:endParaRPr lang="en-US" dirty="0"/>
          </a:p>
        </p:txBody>
      </p:sp>
      <p:pic>
        <p:nvPicPr>
          <p:cNvPr id="4" name="MzUzMjo2MTA=-1" descr="Gardner's multiple intelligences, 7 multiple intelligences"/>
          <p:cNvPicPr>
            <a:picLocks/>
          </p:cNvPicPr>
          <p:nvPr/>
        </p:nvPicPr>
        <p:blipFill>
          <a:blip r:embed="rId2"/>
          <a:srcRect/>
          <a:stretch>
            <a:fillRect/>
          </a:stretch>
        </p:blipFill>
        <p:spPr bwMode="auto">
          <a:xfrm>
            <a:off x="6858001" y="1"/>
            <a:ext cx="2286000" cy="1600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Educational Learning Theories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Learning </a:t>
            </a:r>
            <a:r>
              <a:rPr lang="en-US" dirty="0"/>
              <a:t>has been defined by different theorists </a:t>
            </a:r>
            <a:r>
              <a:rPr lang="en-US" dirty="0" smtClean="0"/>
              <a:t>in different </a:t>
            </a:r>
            <a:r>
              <a:rPr lang="en-US" dirty="0"/>
              <a:t>ways. The essence of various definition is that learning is an enduring change in behaviour which results from experiences (</a:t>
            </a:r>
            <a:r>
              <a:rPr lang="en-US" dirty="0" err="1"/>
              <a:t>Shuell</a:t>
            </a:r>
            <a:r>
              <a:rPr lang="en-US" dirty="0"/>
              <a:t>, 1991). </a:t>
            </a:r>
            <a:endParaRPr lang="en-US" dirty="0" smtClean="0"/>
          </a:p>
          <a:p>
            <a:pPr>
              <a:buNone/>
            </a:pPr>
            <a:endParaRPr lang="en-US" dirty="0" smtClean="0"/>
          </a:p>
          <a:p>
            <a:pPr>
              <a:buNone/>
            </a:pPr>
            <a:r>
              <a:rPr lang="en-US" dirty="0" smtClean="0"/>
              <a:t>		Three theories </a:t>
            </a:r>
            <a:r>
              <a:rPr lang="en-US" dirty="0"/>
              <a:t>explained the ways of bringing changes in behaviour as a result of instructional approaches – </a:t>
            </a:r>
            <a:r>
              <a:rPr lang="en-US" dirty="0" err="1"/>
              <a:t>Behaviourism</a:t>
            </a:r>
            <a:r>
              <a:rPr lang="en-US" dirty="0"/>
              <a:t>, </a:t>
            </a:r>
            <a:r>
              <a:rPr lang="en-US" dirty="0" err="1"/>
              <a:t>Cognitivism</a:t>
            </a:r>
            <a:r>
              <a:rPr lang="en-US" dirty="0"/>
              <a:t> and Constructivism. These three are playing important role in the instructional design.</a:t>
            </a:r>
          </a:p>
          <a:p>
            <a:pPr>
              <a:buNone/>
            </a:pPr>
            <a:endParaRPr lang="en-US" dirty="0" smtClean="0"/>
          </a:p>
          <a:p>
            <a:r>
              <a:rPr lang="en-US" dirty="0" err="1" smtClean="0"/>
              <a:t>Behaviourism</a:t>
            </a:r>
            <a:endParaRPr lang="en-US" dirty="0" smtClean="0"/>
          </a:p>
          <a:p>
            <a:endParaRPr lang="en-US" dirty="0"/>
          </a:p>
          <a:p>
            <a:r>
              <a:rPr lang="en-US" dirty="0" err="1" smtClean="0"/>
              <a:t>Cognitivism</a:t>
            </a:r>
            <a:r>
              <a:rPr lang="en-US" dirty="0" smtClean="0"/>
              <a:t> </a:t>
            </a:r>
          </a:p>
          <a:p>
            <a:endParaRPr lang="en-US" dirty="0"/>
          </a:p>
          <a:p>
            <a:r>
              <a:rPr lang="en-US" dirty="0" smtClean="0"/>
              <a:t>Constructivism </a:t>
            </a:r>
          </a:p>
          <a:p>
            <a:endParaRPr lang="en-US" dirty="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Erikson’s 8 Stages of Psychological Development.</a:t>
            </a:r>
            <a:r>
              <a:rPr lang="en-US" dirty="0"/>
              <a:t/>
            </a:r>
            <a:br>
              <a:rPr lang="en-US" dirty="0"/>
            </a:br>
            <a:endParaRPr lang="en-US" dirty="0"/>
          </a:p>
        </p:txBody>
      </p:sp>
      <p:sp>
        <p:nvSpPr>
          <p:cNvPr id="3" name="Content Placeholder 2"/>
          <p:cNvSpPr>
            <a:spLocks noGrp="1"/>
          </p:cNvSpPr>
          <p:nvPr>
            <p:ph idx="1"/>
          </p:nvPr>
        </p:nvSpPr>
        <p:spPr/>
        <p:txBody>
          <a:bodyPr>
            <a:normAutofit fontScale="47500" lnSpcReduction="20000"/>
          </a:bodyPr>
          <a:lstStyle/>
          <a:p>
            <a:pPr lvl="0" fontAlgn="base"/>
            <a:r>
              <a:rPr lang="en-US" b="1" dirty="0"/>
              <a:t>Trust Vs. Mistrust (Age 0 – 1.5).</a:t>
            </a:r>
            <a:r>
              <a:rPr lang="en-US" dirty="0"/>
              <a:t> In this first stage, infants must learn that adults can be trusted. If treated poorly children may grow up feeling mistrust towards people.</a:t>
            </a:r>
          </a:p>
          <a:p>
            <a:pPr lvl="0" fontAlgn="base"/>
            <a:r>
              <a:rPr lang="en-US" b="1" dirty="0"/>
              <a:t>Autonomy Vs. Shame (Age 1.5 – 3).</a:t>
            </a:r>
            <a:r>
              <a:rPr lang="en-US" dirty="0"/>
              <a:t> The “me do it’ stage, children start to make decisions and show preferences of elements in their environment such as what clothes to wear or what toy they prefer. If children are not allowed to explore these preferences they may develop low self-esteem and shame.</a:t>
            </a:r>
          </a:p>
          <a:p>
            <a:pPr lvl="0" fontAlgn="base"/>
            <a:r>
              <a:rPr lang="en-US" b="1" dirty="0"/>
              <a:t>Initiative Vs. Guilt (Age 3 – 5)</a:t>
            </a:r>
            <a:r>
              <a:rPr lang="en-US" dirty="0"/>
              <a:t>. This stage involves children learning to plan and achieve goals involving others. If parents or teachers allow children to explore this and support their choices they will develop a sense of purpose and strong self-confidence.</a:t>
            </a:r>
          </a:p>
          <a:p>
            <a:pPr lvl="0" fontAlgn="base"/>
            <a:r>
              <a:rPr lang="en-US" b="1" dirty="0"/>
              <a:t>Industry Vs. Inferiority (Age 5 – 12).</a:t>
            </a:r>
            <a:r>
              <a:rPr lang="en-US" dirty="0"/>
              <a:t> In this stage, children start comparing themselves with their peers. Success at this will result in a sense of accomplishment in their school work, social and family activities and sports.</a:t>
            </a:r>
          </a:p>
          <a:p>
            <a:pPr lvl="0" fontAlgn="base"/>
            <a:r>
              <a:rPr lang="en-US" b="1" dirty="0"/>
              <a:t>Identity Vs. Role Confusion (Age 12 – 18).</a:t>
            </a:r>
            <a:r>
              <a:rPr lang="en-US" dirty="0"/>
              <a:t> Students in this stage are asking themselves “Who am I” and “What do I want to do in my life”. They will try out multiple roles during this time to find what one “fits” best. A strong sense of identity and an ability to defend their core beliefs in the face of other opinions would be considered success at this stage.</a:t>
            </a:r>
          </a:p>
          <a:p>
            <a:pPr lvl="0" fontAlgn="base"/>
            <a:r>
              <a:rPr lang="en-US" b="1" dirty="0"/>
              <a:t>Intimacy Vs. Isolation (Age 18 – 40).</a:t>
            </a:r>
            <a:r>
              <a:rPr lang="en-US" dirty="0"/>
              <a:t> As students progress into early adulthood their focus shifts to making and maintaining strong, intimate relationships with others.</a:t>
            </a:r>
          </a:p>
          <a:p>
            <a:pPr lvl="0" fontAlgn="base"/>
            <a:r>
              <a:rPr lang="en-US" b="1" dirty="0" err="1"/>
              <a:t>Generativity</a:t>
            </a:r>
            <a:r>
              <a:rPr lang="en-US" b="1" dirty="0"/>
              <a:t> Vs. Stagnation (Age 40 – 65).</a:t>
            </a:r>
            <a:r>
              <a:rPr lang="en-US" dirty="0"/>
              <a:t> In middle adulthood, people are concerned with contributing to society either through their work or parenthood. Continued self-improvement for the benefit of other people figures strongly here.</a:t>
            </a:r>
          </a:p>
          <a:p>
            <a:pPr lvl="0" fontAlgn="base"/>
            <a:r>
              <a:rPr lang="en-US" b="1" dirty="0"/>
              <a:t>Ego Integrity Vs. Despair (Age 65+).</a:t>
            </a:r>
            <a:r>
              <a:rPr lang="en-US" dirty="0"/>
              <a:t> Those in late adulthood reflect on their lives, feeling a sense of satisfaction or failure. Those who feel failure will often obsess with ideas of what they “should have” or “could have” done.</a:t>
            </a:r>
          </a:p>
          <a:p>
            <a:endParaRPr lang="en-US" dirty="0"/>
          </a:p>
        </p:txBody>
      </p:sp>
      <p:pic>
        <p:nvPicPr>
          <p:cNvPr id="4" name="MzYxNjo1OTY=-1" descr="erikson's 8 stages of development, eriksons 8 stages, "/>
          <p:cNvPicPr/>
          <p:nvPr/>
        </p:nvPicPr>
        <p:blipFill>
          <a:blip r:embed="rId2"/>
          <a:srcRect/>
          <a:stretch>
            <a:fillRect/>
          </a:stretch>
        </p:blipFill>
        <p:spPr bwMode="auto">
          <a:xfrm>
            <a:off x="6858000" y="1"/>
            <a:ext cx="2143125" cy="16764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Kolb’s Experiential Theory.</a:t>
            </a:r>
            <a:r>
              <a:rPr lang="en-US" dirty="0"/>
              <a:t/>
            </a:r>
            <a:br>
              <a:rPr lang="en-US" dirty="0"/>
            </a:br>
            <a:endParaRPr lang="en-US" dirty="0"/>
          </a:p>
        </p:txBody>
      </p:sp>
      <p:pic>
        <p:nvPicPr>
          <p:cNvPr id="4" name="MzY3ODo2MTY=-1" descr="learning theories summary, teacherofsci, Kolb's Experiential Learning Cycle.">
            <a:hlinkClick r:id="rId2" tgtFrame="&quot;_blank&quot;"/>
          </p:cNvPr>
          <p:cNvPicPr>
            <a:picLocks noGrp="1"/>
          </p:cNvPicPr>
          <p:nvPr>
            <p:ph idx="1"/>
          </p:nvPr>
        </p:nvPicPr>
        <p:blipFill>
          <a:blip r:embed="rId3"/>
          <a:stretch>
            <a:fillRect/>
          </a:stretch>
        </p:blipFill>
        <p:spPr bwMode="auto">
          <a:xfrm>
            <a:off x="1066800" y="2362200"/>
            <a:ext cx="4762500" cy="2857500"/>
          </a:xfrm>
          <a:prstGeom prst="rect">
            <a:avLst/>
          </a:prstGeom>
          <a:noFill/>
          <a:ln w="9525">
            <a:noFill/>
            <a:miter lim="800000"/>
            <a:headEnd/>
            <a:tailEnd/>
          </a:ln>
        </p:spPr>
      </p:pic>
      <p:pic>
        <p:nvPicPr>
          <p:cNvPr id="5" name="MzY4Mjo1OTQ=-1" descr="kolb's experiential theory, kolb's experiential learning cycle"/>
          <p:cNvPicPr/>
          <p:nvPr/>
        </p:nvPicPr>
        <p:blipFill>
          <a:blip r:embed="rId4"/>
          <a:srcRect/>
          <a:stretch>
            <a:fillRect/>
          </a:stretch>
        </p:blipFill>
        <p:spPr bwMode="auto">
          <a:xfrm>
            <a:off x="6096000" y="914400"/>
            <a:ext cx="2143125" cy="21431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Peter Principle</a:t>
            </a:r>
            <a:endParaRPr lang="en-US" dirty="0"/>
          </a:p>
        </p:txBody>
      </p:sp>
      <p:sp>
        <p:nvSpPr>
          <p:cNvPr id="3" name="Content Placeholder 2"/>
          <p:cNvSpPr>
            <a:spLocks noGrp="1"/>
          </p:cNvSpPr>
          <p:nvPr>
            <p:ph idx="1"/>
          </p:nvPr>
        </p:nvSpPr>
        <p:spPr/>
        <p:txBody>
          <a:bodyPr>
            <a:normAutofit fontScale="92500" lnSpcReduction="10000"/>
          </a:bodyPr>
          <a:lstStyle/>
          <a:p>
            <a:pPr lvl="0" fontAlgn="base"/>
            <a:r>
              <a:rPr lang="en-US" b="1" dirty="0"/>
              <a:t>Unconscious Incompetence.</a:t>
            </a:r>
            <a:r>
              <a:rPr lang="en-US" dirty="0"/>
              <a:t> Not knowing how to do a task without knowing you don’t know.</a:t>
            </a:r>
          </a:p>
          <a:p>
            <a:pPr lvl="0" fontAlgn="base"/>
            <a:r>
              <a:rPr lang="en-US" b="1" dirty="0"/>
              <a:t>Conscious Incompetence.</a:t>
            </a:r>
            <a:r>
              <a:rPr lang="en-US" dirty="0"/>
              <a:t> You still don’t know how to do the task but now you know you don’t know. You are aware of a gap in your knowledge.</a:t>
            </a:r>
          </a:p>
          <a:p>
            <a:pPr lvl="0" fontAlgn="base"/>
            <a:r>
              <a:rPr lang="en-US" b="1" dirty="0"/>
              <a:t>Conscious Competence.</a:t>
            </a:r>
            <a:r>
              <a:rPr lang="en-US" dirty="0"/>
              <a:t> You can now do the task but it requires a lot of concentration.</a:t>
            </a:r>
          </a:p>
          <a:p>
            <a:pPr lvl="0" fontAlgn="base"/>
            <a:r>
              <a:rPr lang="en-US" b="1" dirty="0"/>
              <a:t>Unconscious Competence.</a:t>
            </a:r>
            <a:r>
              <a:rPr lang="en-US" dirty="0"/>
              <a:t> You can perform the task with ease. This is achieved by repeated practice.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Laird’s Sensory Theory</a:t>
            </a:r>
            <a:endParaRPr lang="en-US" dirty="0"/>
          </a:p>
        </p:txBody>
      </p:sp>
      <p:sp>
        <p:nvSpPr>
          <p:cNvPr id="3" name="Content Placeholder 2"/>
          <p:cNvSpPr>
            <a:spLocks noGrp="1"/>
          </p:cNvSpPr>
          <p:nvPr>
            <p:ph idx="1"/>
          </p:nvPr>
        </p:nvSpPr>
        <p:spPr/>
        <p:txBody>
          <a:bodyPr/>
          <a:lstStyle/>
          <a:p>
            <a:r>
              <a:rPr lang="en-US" dirty="0"/>
              <a:t>He quoted research that found that 75% of an adult’s knowledge was obtained by seeing. 13% was through hearing, the remaining 12% was learned through touch, smell and taste combined.</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Skinner’s </a:t>
            </a:r>
            <a:r>
              <a:rPr lang="en-US" b="1" dirty="0" err="1"/>
              <a:t>Behaviourist</a:t>
            </a:r>
            <a:r>
              <a:rPr lang="en-US" b="1" dirty="0"/>
              <a:t> Theory</a:t>
            </a:r>
            <a:endParaRPr lang="en-US" dirty="0"/>
          </a:p>
        </p:txBody>
      </p:sp>
      <p:pic>
        <p:nvPicPr>
          <p:cNvPr id="4" name="Content Placeholder 3" descr="Skinner's behaviourist theory, operant conditioning, positive, reinforcement"/>
          <p:cNvPicPr>
            <a:picLocks noGrp="1"/>
          </p:cNvPicPr>
          <p:nvPr>
            <p:ph idx="1"/>
          </p:nvPr>
        </p:nvPicPr>
        <p:blipFill>
          <a:blip r:embed="rId2"/>
          <a:srcRect/>
          <a:stretch>
            <a:fillRect/>
          </a:stretch>
        </p:blipFill>
        <p:spPr bwMode="auto">
          <a:xfrm>
            <a:off x="3657600" y="2133600"/>
            <a:ext cx="1819275" cy="25050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From a classroom management perspective, positive reinforcement is an essential strategy for teaching students how to act and conduct themselves.</a:t>
            </a:r>
          </a:p>
          <a:p>
            <a:r>
              <a:rPr lang="en-US" dirty="0"/>
              <a:t>Positive reinforcement (e.g. praise) should be given for </a:t>
            </a:r>
            <a:r>
              <a:rPr lang="en-US" dirty="0" err="1"/>
              <a:t>behaviours</a:t>
            </a:r>
            <a:r>
              <a:rPr lang="en-US" dirty="0"/>
              <a:t> that are desirable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Rogers’ Humanist Theory</a:t>
            </a:r>
            <a:endParaRPr lang="en-US" dirty="0"/>
          </a:p>
        </p:txBody>
      </p:sp>
      <p:sp>
        <p:nvSpPr>
          <p:cNvPr id="3" name="Content Placeholder 2"/>
          <p:cNvSpPr>
            <a:spLocks noGrp="1"/>
          </p:cNvSpPr>
          <p:nvPr>
            <p:ph idx="1"/>
          </p:nvPr>
        </p:nvSpPr>
        <p:spPr/>
        <p:txBody>
          <a:bodyPr>
            <a:normAutofit fontScale="92500" lnSpcReduction="20000"/>
          </a:bodyPr>
          <a:lstStyle/>
          <a:p>
            <a:pPr lvl="0" fontAlgn="base"/>
            <a:r>
              <a:rPr lang="en-US" dirty="0"/>
              <a:t>People have a natural desire to learn in order to achieve self-</a:t>
            </a:r>
            <a:r>
              <a:rPr lang="en-US" dirty="0" err="1"/>
              <a:t>actualisation</a:t>
            </a:r>
            <a:r>
              <a:rPr lang="en-US" dirty="0"/>
              <a:t> (see Maslow’s theory above).</a:t>
            </a:r>
          </a:p>
          <a:p>
            <a:pPr lvl="0" fontAlgn="base"/>
            <a:r>
              <a:rPr lang="en-US" dirty="0"/>
              <a:t>It is not the outcome that is the most important part of education, it is the process of learning itself.</a:t>
            </a:r>
          </a:p>
          <a:p>
            <a:pPr lvl="0" fontAlgn="base"/>
            <a:r>
              <a:rPr lang="en-US" dirty="0"/>
              <a:t>The students themselves should be in control of their learning and it should be achieved through observing and exploring.</a:t>
            </a:r>
          </a:p>
          <a:p>
            <a:pPr lvl="0" fontAlgn="base"/>
            <a:r>
              <a:rPr lang="en-US" dirty="0"/>
              <a:t>The teacher should be an encouraging role model, motivating, guiding and supporting students on their own personal journey.</a:t>
            </a:r>
          </a:p>
          <a:p>
            <a:endParaRPr lang="en-US" dirty="0"/>
          </a:p>
        </p:txBody>
      </p:sp>
      <p:pic>
        <p:nvPicPr>
          <p:cNvPr id="4" name="Content Placeholder 3" descr="roger's humanist theory, humanism, facilitative learning"/>
          <p:cNvPicPr>
            <a:picLocks/>
          </p:cNvPicPr>
          <p:nvPr/>
        </p:nvPicPr>
        <p:blipFill>
          <a:blip r:embed="rId2"/>
          <a:stretch>
            <a:fillRect/>
          </a:stretch>
        </p:blipFill>
        <p:spPr bwMode="auto">
          <a:xfrm>
            <a:off x="7239000" y="1"/>
            <a:ext cx="1390650" cy="16764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Canter’s Theory of Assertive Discipline</a:t>
            </a:r>
            <a:endParaRPr lang="en-US" dirty="0"/>
          </a:p>
        </p:txBody>
      </p:sp>
      <p:sp>
        <p:nvSpPr>
          <p:cNvPr id="3" name="Content Placeholder 2"/>
          <p:cNvSpPr>
            <a:spLocks noGrp="1"/>
          </p:cNvSpPr>
          <p:nvPr>
            <p:ph idx="1"/>
          </p:nvPr>
        </p:nvSpPr>
        <p:spPr/>
        <p:txBody>
          <a:bodyPr/>
          <a:lstStyle/>
          <a:p>
            <a:r>
              <a:rPr lang="en-US" dirty="0"/>
              <a:t>The teacher should very clear boundaries as to how they expect their students to behave and work, the students should know what these boundaries are and any deviation should be met with an assertive action from the teacher.</a:t>
            </a:r>
          </a:p>
          <a:p>
            <a:endParaRPr lang="en-US" dirty="0"/>
          </a:p>
        </p:txBody>
      </p:sp>
      <p:pic>
        <p:nvPicPr>
          <p:cNvPr id="4" name="Picture 3" descr="canter's theory of assertive discipline, methods of assertive discipline"/>
          <p:cNvPicPr/>
          <p:nvPr/>
        </p:nvPicPr>
        <p:blipFill>
          <a:blip r:embed="rId3"/>
          <a:srcRect/>
          <a:stretch>
            <a:fillRect/>
          </a:stretch>
        </p:blipFill>
        <p:spPr bwMode="auto">
          <a:xfrm>
            <a:off x="6705600" y="4267200"/>
            <a:ext cx="1609725" cy="19431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MzkxODo3MzM=-1" descr="learning theories summary, teacherofsci, Canter's Theory of Assertive Discipline.">
            <a:hlinkClick r:id="rId2" tgtFrame="&quot;_blank&quot;"/>
          </p:cNvPr>
          <p:cNvPicPr>
            <a:picLocks noGrp="1"/>
          </p:cNvPicPr>
          <p:nvPr>
            <p:ph idx="1"/>
          </p:nvPr>
        </p:nvPicPr>
        <p:blipFill>
          <a:blip r:embed="rId3"/>
          <a:srcRect/>
          <a:stretch>
            <a:fillRect/>
          </a:stretch>
        </p:blipFill>
        <p:spPr bwMode="auto">
          <a:xfrm>
            <a:off x="609600" y="1524000"/>
            <a:ext cx="7620000" cy="5105399"/>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Dreikur’s</a:t>
            </a:r>
            <a:r>
              <a:rPr lang="en-US" b="1" dirty="0"/>
              <a:t> Classroom Management Theory</a:t>
            </a:r>
            <a:endParaRPr lang="en-US" dirty="0"/>
          </a:p>
        </p:txBody>
      </p:sp>
      <p:sp>
        <p:nvSpPr>
          <p:cNvPr id="3" name="Content Placeholder 2"/>
          <p:cNvSpPr>
            <a:spLocks noGrp="1"/>
          </p:cNvSpPr>
          <p:nvPr>
            <p:ph idx="1"/>
          </p:nvPr>
        </p:nvSpPr>
        <p:spPr/>
        <p:txBody>
          <a:bodyPr/>
          <a:lstStyle/>
          <a:p>
            <a:pPr lvl="0" fontAlgn="base"/>
            <a:r>
              <a:rPr lang="en-US" b="1" dirty="0"/>
              <a:t>Gain attention.</a:t>
            </a:r>
            <a:endParaRPr lang="en-US" dirty="0"/>
          </a:p>
          <a:p>
            <a:pPr lvl="0" fontAlgn="base"/>
            <a:r>
              <a:rPr lang="en-US" b="1" dirty="0"/>
              <a:t>Gain power and control.</a:t>
            </a:r>
            <a:endParaRPr lang="en-US" dirty="0"/>
          </a:p>
          <a:p>
            <a:pPr lvl="0" fontAlgn="base"/>
            <a:r>
              <a:rPr lang="en-US" b="1" dirty="0"/>
              <a:t>Gain revenge.</a:t>
            </a:r>
            <a:endParaRPr lang="en-US" dirty="0"/>
          </a:p>
          <a:p>
            <a:pPr lvl="0" fontAlgn="base"/>
            <a:r>
              <a:rPr lang="en-US" b="1" dirty="0"/>
              <a:t>Display feelings of inadequacy.</a:t>
            </a:r>
            <a:endParaRPr lang="en-US" dirty="0"/>
          </a:p>
          <a:p>
            <a:endParaRPr lang="en-US" dirty="0"/>
          </a:p>
        </p:txBody>
      </p:sp>
      <p:pic>
        <p:nvPicPr>
          <p:cNvPr id="4" name="Picture 3" descr="Dreiker's classroom management theory, Dreikur's 4 goals of misbehaviour"/>
          <p:cNvPicPr/>
          <p:nvPr/>
        </p:nvPicPr>
        <p:blipFill>
          <a:blip r:embed="rId2"/>
          <a:srcRect/>
          <a:stretch>
            <a:fillRect/>
          </a:stretch>
        </p:blipFill>
        <p:spPr bwMode="auto">
          <a:xfrm>
            <a:off x="6477000" y="1447800"/>
            <a:ext cx="1428750" cy="18669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methods </a:t>
            </a:r>
            <a:endParaRPr lang="en-US" dirty="0"/>
          </a:p>
        </p:txBody>
      </p:sp>
      <p:sp>
        <p:nvSpPr>
          <p:cNvPr id="3" name="Content Placeholder 2"/>
          <p:cNvSpPr>
            <a:spLocks noGrp="1"/>
          </p:cNvSpPr>
          <p:nvPr>
            <p:ph idx="1"/>
          </p:nvPr>
        </p:nvSpPr>
        <p:spPr/>
        <p:txBody>
          <a:bodyPr/>
          <a:lstStyle/>
          <a:p>
            <a:r>
              <a:rPr lang="en-US" dirty="0"/>
              <a:t>Teachers should make adequate provision for learning experience. The teaching that does not fulfill the needs of the learner cannot bring desirable changes in behaviour.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Agarwal.J.C</a:t>
            </a:r>
            <a:r>
              <a:rPr lang="en-US" dirty="0" smtClean="0"/>
              <a:t>.(2010).</a:t>
            </a:r>
            <a:r>
              <a:rPr lang="en-US" i="1" dirty="0" smtClean="0"/>
              <a:t>Essentials of Educational </a:t>
            </a:r>
            <a:r>
              <a:rPr lang="en-US" i="1" dirty="0" err="1" smtClean="0"/>
              <a:t>Technology.New</a:t>
            </a:r>
            <a:r>
              <a:rPr lang="en-US" i="1" dirty="0" smtClean="0"/>
              <a:t> Delhi: </a:t>
            </a:r>
            <a:r>
              <a:rPr lang="en-US" i="1" dirty="0" err="1" smtClean="0"/>
              <a:t>Vikas</a:t>
            </a:r>
            <a:r>
              <a:rPr lang="en-US" i="1" dirty="0" smtClean="0"/>
              <a:t> Publishing House Private Limited.</a:t>
            </a:r>
          </a:p>
          <a:p>
            <a:endParaRPr lang="en" dirty="0" smtClean="0"/>
          </a:p>
          <a:p>
            <a:r>
              <a:rPr lang="en-US" dirty="0" smtClean="0"/>
              <a:t>Anderson., </a:t>
            </a:r>
            <a:r>
              <a:rPr lang="en-US" dirty="0" err="1" smtClean="0"/>
              <a:t>Ball.S.,&amp;Murphy.T</a:t>
            </a:r>
            <a:r>
              <a:rPr lang="en-US" dirty="0" smtClean="0"/>
              <a:t>.(1976).</a:t>
            </a:r>
            <a:r>
              <a:rPr lang="en-US" i="1" dirty="0" smtClean="0"/>
              <a:t>Encyclopedia of Educational </a:t>
            </a:r>
            <a:r>
              <a:rPr lang="en-US" i="1" dirty="0" err="1" smtClean="0"/>
              <a:t>Evaluation.London</a:t>
            </a:r>
            <a:r>
              <a:rPr lang="en-US" i="1" dirty="0" smtClean="0"/>
              <a:t>: </a:t>
            </a:r>
            <a:r>
              <a:rPr lang="en-US" i="1" dirty="0" err="1" smtClean="0"/>
              <a:t>Jossey</a:t>
            </a:r>
            <a:r>
              <a:rPr lang="en-US" i="1" dirty="0" smtClean="0"/>
              <a:t> Bass.</a:t>
            </a:r>
          </a:p>
          <a:p>
            <a:r>
              <a:rPr lang="en-US" dirty="0" err="1" smtClean="0"/>
              <a:t>Askell</a:t>
            </a:r>
            <a:r>
              <a:rPr lang="en-US" dirty="0" smtClean="0"/>
              <a:t>-Williams, H., Lawson, </a:t>
            </a:r>
            <a:r>
              <a:rPr lang="en-US" dirty="0" err="1" smtClean="0"/>
              <a:t>M.J.,&amp;Skrzpiec</a:t>
            </a:r>
            <a:r>
              <a:rPr lang="en-US" dirty="0" smtClean="0"/>
              <a:t>, G.(2011).Scaffolding Cognitive and </a:t>
            </a:r>
            <a:r>
              <a:rPr lang="en-US" dirty="0" err="1" smtClean="0"/>
              <a:t>Metacognitive</a:t>
            </a:r>
            <a:r>
              <a:rPr lang="en-US" dirty="0" smtClean="0"/>
              <a:t> Strategy. Instruction in the regular </a:t>
            </a:r>
            <a:r>
              <a:rPr lang="en-US" dirty="0" err="1" smtClean="0"/>
              <a:t>classroom.</a:t>
            </a:r>
            <a:r>
              <a:rPr lang="en-US" i="1" dirty="0" err="1" smtClean="0"/>
              <a:t>Instructional</a:t>
            </a:r>
            <a:r>
              <a:rPr lang="en-US" i="1" dirty="0" smtClean="0"/>
              <a:t> Science.40,413-443.</a:t>
            </a:r>
          </a:p>
          <a:p>
            <a:endParaRPr lang="en" dirty="0" smtClean="0"/>
          </a:p>
          <a:p>
            <a:r>
              <a:rPr lang="en-US" dirty="0" err="1" smtClean="0"/>
              <a:t>Ausubel.D.P</a:t>
            </a:r>
            <a:r>
              <a:rPr lang="en-US" dirty="0" smtClean="0"/>
              <a:t>.(1968).</a:t>
            </a:r>
            <a:r>
              <a:rPr lang="en-US" i="1" dirty="0" smtClean="0"/>
              <a:t>Educational Psychology: A Cognitive </a:t>
            </a:r>
            <a:r>
              <a:rPr lang="en-US" i="1" dirty="0" err="1" smtClean="0"/>
              <a:t>View.New</a:t>
            </a:r>
            <a:r>
              <a:rPr lang="en-US" i="1" dirty="0" smtClean="0"/>
              <a:t> York: Holt, Rinehart and Winston, Inc.</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Historically, the </a:t>
            </a:r>
            <a:r>
              <a:rPr lang="en-US" dirty="0" err="1"/>
              <a:t>empirism</a:t>
            </a:r>
            <a:r>
              <a:rPr lang="en-US" dirty="0"/>
              <a:t> and rationalism in epistemology were considered as two major </a:t>
            </a:r>
            <a:r>
              <a:rPr lang="en-US" dirty="0" err="1"/>
              <a:t>cetegories</a:t>
            </a:r>
            <a:r>
              <a:rPr lang="en-US" dirty="0"/>
              <a:t>. </a:t>
            </a:r>
            <a:r>
              <a:rPr lang="en-US" dirty="0" err="1"/>
              <a:t>Empirism</a:t>
            </a:r>
            <a:r>
              <a:rPr lang="en-US" dirty="0"/>
              <a:t> states that knowledge comes only from sensory experiences. In </a:t>
            </a:r>
            <a:r>
              <a:rPr lang="en-US" dirty="0" err="1"/>
              <a:t>contradactory</a:t>
            </a:r>
            <a:r>
              <a:rPr lang="en-US" dirty="0"/>
              <a:t> to it, the another philosophy rationalism is the epistemological view in which the </a:t>
            </a:r>
            <a:r>
              <a:rPr lang="en-US" dirty="0" err="1"/>
              <a:t>criterian</a:t>
            </a:r>
            <a:r>
              <a:rPr lang="en-US" dirty="0"/>
              <a:t> of the truth is not sensory but intellectual and deduction.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 </a:t>
            </a:r>
            <a:r>
              <a:rPr lang="en-US" dirty="0" err="1"/>
              <a:t>Empirism</a:t>
            </a:r>
            <a:r>
              <a:rPr lang="en-US" dirty="0"/>
              <a:t> was associated with 'tabula rasa', according to which the human mind is blank at birth and develops its thought only through </a:t>
            </a:r>
            <a:r>
              <a:rPr lang="en-US" dirty="0" smtClean="0"/>
              <a:t>experiences.  </a:t>
            </a:r>
            <a:r>
              <a:rPr lang="en-US" dirty="0" err="1"/>
              <a:t>Empirism</a:t>
            </a:r>
            <a:r>
              <a:rPr lang="en-US" dirty="0"/>
              <a:t> is the view that experience is the major source of knowledge. Learning is associated with the organs and its </a:t>
            </a:r>
            <a:r>
              <a:rPr lang="en-US" dirty="0" smtClean="0"/>
              <a:t>integration </a:t>
            </a:r>
            <a:r>
              <a:rPr lang="en-US" dirty="0"/>
              <a:t>with the environment. Instructional design will focus on environment. Rationalism is the view that at least some human knowledge is gained </a:t>
            </a:r>
            <a:r>
              <a:rPr lang="en-US" dirty="0" smtClean="0"/>
              <a:t>through </a:t>
            </a:r>
            <a:r>
              <a:rPr lang="en-US" dirty="0"/>
              <a:t>rational and insight as </a:t>
            </a:r>
            <a:r>
              <a:rPr lang="en-US" dirty="0" smtClean="0"/>
              <a:t>distinct </a:t>
            </a:r>
            <a:r>
              <a:rPr lang="en-US" dirty="0"/>
              <a:t>from </a:t>
            </a:r>
            <a:r>
              <a:rPr lang="en-US" dirty="0" smtClean="0"/>
              <a:t>experience. </a:t>
            </a:r>
            <a:r>
              <a:rPr lang="en-US" dirty="0"/>
              <a:t>Knowledge arises through direct apprehension by the intellect.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Behaviorism </a:t>
            </a:r>
            <a:endParaRPr lang="en-US" dirty="0"/>
          </a:p>
        </p:txBody>
      </p:sp>
      <p:sp>
        <p:nvSpPr>
          <p:cNvPr id="3" name="Content Placeholder 2"/>
          <p:cNvSpPr>
            <a:spLocks noGrp="1"/>
          </p:cNvSpPr>
          <p:nvPr>
            <p:ph idx="1"/>
          </p:nvPr>
        </p:nvSpPr>
        <p:spPr/>
        <p:txBody>
          <a:bodyPr>
            <a:normAutofit fontScale="85000" lnSpcReduction="10000"/>
          </a:bodyPr>
          <a:lstStyle/>
          <a:p>
            <a:r>
              <a:rPr lang="en-US" dirty="0"/>
              <a:t>Behaviorism describes learning as a connection between stimulus and response. </a:t>
            </a:r>
            <a:endParaRPr lang="en-US" dirty="0" smtClean="0"/>
          </a:p>
          <a:p>
            <a:r>
              <a:rPr lang="en-US" dirty="0"/>
              <a:t>Environment is considered as the major determinant of behaviour. Learning is considered as the continual interaction with the environment. The method of learning is conditioning. Conditioning is the key to the understanding of behaviour which is the collection of stimulus and associated response. The recollection of an item of knowledge can be made by means of associated with a new unit of knowledge by virtue of similarity, </a:t>
            </a:r>
            <a:r>
              <a:rPr lang="en-US" dirty="0" smtClean="0"/>
              <a:t>contact </a:t>
            </a:r>
            <a:r>
              <a:rPr lang="en-US" dirty="0"/>
              <a:t>or closeness.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Cognitivism</a:t>
            </a:r>
            <a:r>
              <a:rPr lang="en-US" b="1" dirty="0"/>
              <a:t>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dirty="0"/>
              <a:t>the point of view of cognitive construct instructional theories, learning is viewed as the process of intellectual development of the individual. Learning is considered as a dynamic process. Thus the cognitive approach gives importance to cognition in learning. Learning requires cognitive effort</a:t>
            </a:r>
            <a:r>
              <a:rPr lang="en-US" dirty="0" smtClean="0"/>
              <a:t>. Importance </a:t>
            </a:r>
            <a:r>
              <a:rPr lang="en-US" dirty="0"/>
              <a:t>is given to thinking, concept formation, problem solving etc., rather than overt behaviour of the learner.</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Constructivism</a:t>
            </a:r>
            <a:endParaRPr lang="en-US" dirty="0"/>
          </a:p>
        </p:txBody>
      </p:sp>
      <p:sp>
        <p:nvSpPr>
          <p:cNvPr id="3" name="Content Placeholder 2"/>
          <p:cNvSpPr>
            <a:spLocks noGrp="1"/>
          </p:cNvSpPr>
          <p:nvPr>
            <p:ph idx="1"/>
          </p:nvPr>
        </p:nvSpPr>
        <p:spPr/>
        <p:txBody>
          <a:bodyPr>
            <a:normAutofit lnSpcReduction="10000"/>
          </a:bodyPr>
          <a:lstStyle/>
          <a:p>
            <a:pPr fontAlgn="base"/>
            <a:r>
              <a:rPr lang="en-US" dirty="0"/>
              <a:t>Constructivism is based on the premise that we construct learning new ideas based on our own prior knowledge and experiences. Learning, therefore, is unique to the individual learner. Students adapt their models of understanding either by reflecting on prior theories or resolving misconceptions.</a:t>
            </a:r>
          </a:p>
          <a:p>
            <a:r>
              <a:rPr lang="en-US" dirty="0" smtClean="0"/>
              <a:t>Students need to have a prior base of knowledge for constructivist approaches to be effective.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As students are constructing their own knowledge base, outcomes cannot always be anticipated, therefore, the teacher should check and challenge misconceptions that may have arisen. When consistent outcomes are required, a constructivist approach may not be the ideal theory to use.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73</TotalTime>
  <Words>1082</Words>
  <Application>Microsoft Office PowerPoint</Application>
  <PresentationFormat>On-screen Show (4:3)</PresentationFormat>
  <Paragraphs>102</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Module</vt:lpstr>
      <vt:lpstr>Dr. K.Govindarajan Ph.D Assistant Professor Department of Education Alagappa University Karaikudi </vt:lpstr>
      <vt:lpstr>Educational Learning Theories</vt:lpstr>
      <vt:lpstr>Teaching methods </vt:lpstr>
      <vt:lpstr>Slide 4</vt:lpstr>
      <vt:lpstr>Slide 5</vt:lpstr>
      <vt:lpstr>Behaviorism </vt:lpstr>
      <vt:lpstr>Cognitivism  </vt:lpstr>
      <vt:lpstr>Constructivism</vt:lpstr>
      <vt:lpstr>Slide 9</vt:lpstr>
      <vt:lpstr>Slide 10</vt:lpstr>
      <vt:lpstr>Piaget’s Theory of Cognitive Development. </vt:lpstr>
      <vt:lpstr>Slide 12</vt:lpstr>
      <vt:lpstr>Vygotsky’s Theory of Learning. </vt:lpstr>
      <vt:lpstr>Bloom’s Domains of Learning. </vt:lpstr>
      <vt:lpstr>Slide 15</vt:lpstr>
      <vt:lpstr>Gagné’s Conditions of Learning. </vt:lpstr>
      <vt:lpstr>Bruner’s Spiral Curriculum</vt:lpstr>
      <vt:lpstr>Maslow’s Hierarchy of Needs. </vt:lpstr>
      <vt:lpstr>Howard Gardner’s Multiple Intelligences</vt:lpstr>
      <vt:lpstr>Erikson’s 8 Stages of Psychological Development. </vt:lpstr>
      <vt:lpstr>Kolb’s Experiential Theory. </vt:lpstr>
      <vt:lpstr>The Peter Principle</vt:lpstr>
      <vt:lpstr>Laird’s Sensory Theory</vt:lpstr>
      <vt:lpstr>Skinner’s Behaviourist Theory</vt:lpstr>
      <vt:lpstr>Slide 25</vt:lpstr>
      <vt:lpstr>Rogers’ Humanist Theory</vt:lpstr>
      <vt:lpstr>Canter’s Theory of Assertive Discipline</vt:lpstr>
      <vt:lpstr>Slide 28</vt:lpstr>
      <vt:lpstr>Dreikur’s Classroom Management Theory</vt:lpstr>
      <vt:lpstr>References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Learning and Methods of Teaching</dc:title>
  <dc:creator>ADMIN</dc:creator>
  <cp:lastModifiedBy>ADMIN</cp:lastModifiedBy>
  <cp:revision>19</cp:revision>
  <dcterms:created xsi:type="dcterms:W3CDTF">2020-06-01T15:42:24Z</dcterms:created>
  <dcterms:modified xsi:type="dcterms:W3CDTF">2020-06-15T06:13:58Z</dcterms:modified>
</cp:coreProperties>
</file>